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6"/>
  </p:notesMasterIdLst>
  <p:handoutMasterIdLst>
    <p:handoutMasterId r:id="rId27"/>
  </p:handoutMasterIdLst>
  <p:sldIdLst>
    <p:sldId id="2033" r:id="rId2"/>
    <p:sldId id="2096" r:id="rId3"/>
    <p:sldId id="2097" r:id="rId4"/>
    <p:sldId id="2125" r:id="rId5"/>
    <p:sldId id="2126" r:id="rId6"/>
    <p:sldId id="2130" r:id="rId7"/>
    <p:sldId id="2131" r:id="rId8"/>
    <p:sldId id="2132" r:id="rId9"/>
    <p:sldId id="2133" r:id="rId10"/>
    <p:sldId id="2134" r:id="rId11"/>
    <p:sldId id="2135" r:id="rId12"/>
    <p:sldId id="2148" r:id="rId13"/>
    <p:sldId id="2136" r:id="rId14"/>
    <p:sldId id="2137" r:id="rId15"/>
    <p:sldId id="2138" r:id="rId16"/>
    <p:sldId id="2139" r:id="rId17"/>
    <p:sldId id="2140" r:id="rId18"/>
    <p:sldId id="2141" r:id="rId19"/>
    <p:sldId id="2142" r:id="rId20"/>
    <p:sldId id="2143" r:id="rId21"/>
    <p:sldId id="2144" r:id="rId22"/>
    <p:sldId id="2145" r:id="rId23"/>
    <p:sldId id="2146" r:id="rId24"/>
    <p:sldId id="214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2033"/>
            <p14:sldId id="2096"/>
            <p14:sldId id="2097"/>
            <p14:sldId id="2125"/>
            <p14:sldId id="2126"/>
            <p14:sldId id="2130"/>
            <p14:sldId id="2131"/>
            <p14:sldId id="2132"/>
            <p14:sldId id="2133"/>
            <p14:sldId id="2134"/>
            <p14:sldId id="2135"/>
            <p14:sldId id="2148"/>
            <p14:sldId id="2136"/>
            <p14:sldId id="2137"/>
            <p14:sldId id="2138"/>
            <p14:sldId id="2139"/>
            <p14:sldId id="2140"/>
            <p14:sldId id="2141"/>
            <p14:sldId id="2142"/>
            <p14:sldId id="2143"/>
            <p14:sldId id="2144"/>
            <p14:sldId id="2145"/>
            <p14:sldId id="2146"/>
            <p14:sldId id="214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  <p15:guide id="6" pos="76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8" autoAdjust="0"/>
    <p:restoredTop sz="98447" autoAdjust="0"/>
  </p:normalViewPr>
  <p:slideViewPr>
    <p:cSldViewPr snapToObjects="1" showGuides="1">
      <p:cViewPr varScale="1">
        <p:scale>
          <a:sx n="87" d="100"/>
          <a:sy n="87" d="100"/>
        </p:scale>
        <p:origin x="-677" y="-82"/>
      </p:cViewPr>
      <p:guideLst>
        <p:guide orient="horz" pos="2160"/>
        <p:guide orient="horz" pos="2296"/>
        <p:guide orient="horz" pos="2727"/>
        <p:guide pos="3840"/>
        <p:guide pos="3985"/>
        <p:guide pos="7679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2020-09-15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2020-09-15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0;p2">
            <a:extLst>
              <a:ext uri="{FF2B5EF4-FFF2-40B4-BE49-F238E27FC236}">
                <a16:creationId xmlns:a16="http://schemas.microsoft.com/office/drawing/2014/main" xmlns="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2;p2">
            <a:extLst>
              <a:ext uri="{FF2B5EF4-FFF2-40B4-BE49-F238E27FC236}">
                <a16:creationId xmlns:a16="http://schemas.microsoft.com/office/drawing/2014/main" xmlns="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3;p2">
            <a:extLst>
              <a:ext uri="{FF2B5EF4-FFF2-40B4-BE49-F238E27FC236}">
                <a16:creationId xmlns:a16="http://schemas.microsoft.com/office/drawing/2014/main" xmlns="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5" name="Google Shape;14;p2">
            <a:extLst>
              <a:ext uri="{FF2B5EF4-FFF2-40B4-BE49-F238E27FC236}">
                <a16:creationId xmlns:a16="http://schemas.microsoft.com/office/drawing/2014/main" xmlns="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06" name="Google Shape;183;p28">
            <a:extLst>
              <a:ext uri="{FF2B5EF4-FFF2-40B4-BE49-F238E27FC236}">
                <a16:creationId xmlns:a16="http://schemas.microsoft.com/office/drawing/2014/main" xmlns="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:a16="http://schemas.microsoft.com/office/drawing/2014/main" xmlns="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Google Shape;10;p2">
            <a:extLst>
              <a:ext uri="{FF2B5EF4-FFF2-40B4-BE49-F238E27FC236}">
                <a16:creationId xmlns:a16="http://schemas.microsoft.com/office/drawing/2014/main" xmlns="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1530;p73">
            <a:extLst>
              <a:ext uri="{FF2B5EF4-FFF2-40B4-BE49-F238E27FC236}">
                <a16:creationId xmlns:a16="http://schemas.microsoft.com/office/drawing/2014/main" xmlns="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21" name="Google Shape;11531;p73">
              <a:extLst>
                <a:ext uri="{FF2B5EF4-FFF2-40B4-BE49-F238E27FC236}">
                  <a16:creationId xmlns:a16="http://schemas.microsoft.com/office/drawing/2014/main" xmlns="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2;p73">
              <a:extLst>
                <a:ext uri="{FF2B5EF4-FFF2-40B4-BE49-F238E27FC236}">
                  <a16:creationId xmlns:a16="http://schemas.microsoft.com/office/drawing/2014/main" xmlns="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3;p73">
              <a:extLst>
                <a:ext uri="{FF2B5EF4-FFF2-40B4-BE49-F238E27FC236}">
                  <a16:creationId xmlns:a16="http://schemas.microsoft.com/office/drawing/2014/main" xmlns="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34;p73">
              <a:extLst>
                <a:ext uri="{FF2B5EF4-FFF2-40B4-BE49-F238E27FC236}">
                  <a16:creationId xmlns:a16="http://schemas.microsoft.com/office/drawing/2014/main" xmlns="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35;p73">
              <a:extLst>
                <a:ext uri="{FF2B5EF4-FFF2-40B4-BE49-F238E27FC236}">
                  <a16:creationId xmlns:a16="http://schemas.microsoft.com/office/drawing/2014/main" xmlns="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536;p73">
              <a:extLst>
                <a:ext uri="{FF2B5EF4-FFF2-40B4-BE49-F238E27FC236}">
                  <a16:creationId xmlns:a16="http://schemas.microsoft.com/office/drawing/2014/main" xmlns="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제목 24">
            <a:extLst>
              <a:ext uri="{FF2B5EF4-FFF2-40B4-BE49-F238E27FC236}">
                <a16:creationId xmlns:a16="http://schemas.microsoft.com/office/drawing/2014/main" xmlns="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12;p2">
            <a:extLst>
              <a:ext uri="{FF2B5EF4-FFF2-40B4-BE49-F238E27FC236}">
                <a16:creationId xmlns:a16="http://schemas.microsoft.com/office/drawing/2014/main" xmlns="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xmlns="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1530;p73">
            <a:extLst>
              <a:ext uri="{FF2B5EF4-FFF2-40B4-BE49-F238E27FC236}">
                <a16:creationId xmlns:a16="http://schemas.microsoft.com/office/drawing/2014/main" xmlns="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0" name="Google Shape;11531;p73">
              <a:extLst>
                <a:ext uri="{FF2B5EF4-FFF2-40B4-BE49-F238E27FC236}">
                  <a16:creationId xmlns:a16="http://schemas.microsoft.com/office/drawing/2014/main" xmlns="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2;p73">
              <a:extLst>
                <a:ext uri="{FF2B5EF4-FFF2-40B4-BE49-F238E27FC236}">
                  <a16:creationId xmlns:a16="http://schemas.microsoft.com/office/drawing/2014/main" xmlns="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3;p73">
              <a:extLst>
                <a:ext uri="{FF2B5EF4-FFF2-40B4-BE49-F238E27FC236}">
                  <a16:creationId xmlns:a16="http://schemas.microsoft.com/office/drawing/2014/main" xmlns="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4;p73">
              <a:extLst>
                <a:ext uri="{FF2B5EF4-FFF2-40B4-BE49-F238E27FC236}">
                  <a16:creationId xmlns:a16="http://schemas.microsoft.com/office/drawing/2014/main" xmlns="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5;p73">
              <a:extLst>
                <a:ext uri="{FF2B5EF4-FFF2-40B4-BE49-F238E27FC236}">
                  <a16:creationId xmlns:a16="http://schemas.microsoft.com/office/drawing/2014/main" xmlns="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6;p73">
              <a:extLst>
                <a:ext uri="{FF2B5EF4-FFF2-40B4-BE49-F238E27FC236}">
                  <a16:creationId xmlns:a16="http://schemas.microsoft.com/office/drawing/2014/main" xmlns="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xmlns="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xmlns="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슬라이드 번호 개체 틀 20">
            <a:extLst>
              <a:ext uri="{FF2B5EF4-FFF2-40B4-BE49-F238E27FC236}">
                <a16:creationId xmlns:a16="http://schemas.microsoft.com/office/drawing/2014/main" xmlns="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제목 24">
            <a:extLst>
              <a:ext uri="{FF2B5EF4-FFF2-40B4-BE49-F238E27FC236}">
                <a16:creationId xmlns:a16="http://schemas.microsoft.com/office/drawing/2014/main" xmlns="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6" r:id="rId5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="" xmlns:a16="http://schemas.microsoft.com/office/drawing/2014/main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456" y="2492896"/>
            <a:ext cx="7985035" cy="2862322"/>
          </a:xfrm>
        </p:spPr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 err="1"/>
              <a:t>선택자</a:t>
            </a:r>
            <a:r>
              <a:rPr lang="ko-KR" altLang="en-US" dirty="0"/>
              <a:t> 기본</a:t>
            </a:r>
            <a:endParaRPr lang="x-none" altLang="ko-KR" dirty="0"/>
          </a:p>
        </p:txBody>
      </p:sp>
      <p:sp>
        <p:nvSpPr>
          <p:cNvPr id="7" name="Google Shape;1312;p63">
            <a:extLst>
              <a:ext uri="{FF2B5EF4-FFF2-40B4-BE49-F238E27FC236}">
                <a16:creationId xmlns="" xmlns:a16="http://schemas.microsoft.com/office/drawing/2014/main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직사각형 3"/>
          <p:cNvSpPr/>
          <p:nvPr/>
        </p:nvSpPr>
        <p:spPr>
          <a:xfrm>
            <a:off x="1127448" y="854216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HTML </a:t>
            </a:r>
            <a:r>
              <a:rPr lang="ko-KR" altLang="en-US" b="1" dirty="0"/>
              <a:t>문서 내부의 특정 요소를 선택할 때 사용하는 </a:t>
            </a:r>
            <a:r>
              <a:rPr lang="ko-KR" altLang="en-US" b="1" dirty="0" err="1"/>
              <a:t>선택자에</a:t>
            </a:r>
            <a:r>
              <a:rPr lang="ko-KR" altLang="en-US" b="1" dirty="0"/>
              <a:t> 관하여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7088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3.6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속성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38" y="1699260"/>
            <a:ext cx="5631180" cy="17297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38" y="3283436"/>
            <a:ext cx="5631180" cy="2324100"/>
          </a:xfrm>
          <a:prstGeom prst="rect">
            <a:avLst/>
          </a:prstGeom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699260"/>
            <a:ext cx="4325149" cy="36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200959"/>
              </p:ext>
            </p:extLst>
          </p:nvPr>
        </p:nvGraphicFramePr>
        <p:xfrm>
          <a:off x="4151784" y="4849356"/>
          <a:ext cx="7632848" cy="11215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64296"/>
                <a:gridCol w="4968552"/>
              </a:tblGrid>
              <a:tr h="379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형태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특정한 속성이 있는 태그를 선택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[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특정한 속성 안의 값이 특정 값과 같은 문서 객체를 선택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524570" y="2132856"/>
            <a:ext cx="2908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좌측의 코드를 적용해서 구현한 사례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03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3.6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문자열 속성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52" y="1700808"/>
            <a:ext cx="3965443" cy="4074646"/>
          </a:xfrm>
          <a:prstGeom prst="rect">
            <a:avLst/>
          </a:prstGeom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1700808"/>
            <a:ext cx="6426423" cy="345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30991" y="5154828"/>
            <a:ext cx="2908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좌측의 코드를 적용해서 구현한 사례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079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3.6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문자열 속성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521038"/>
              </p:ext>
            </p:extLst>
          </p:nvPr>
        </p:nvGraphicFramePr>
        <p:xfrm>
          <a:off x="1775520" y="2460372"/>
          <a:ext cx="8640960" cy="23690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0360"/>
                <a:gridCol w="5400600"/>
              </a:tblGrid>
              <a:tr h="514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 =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안의 값이 특정 값을 단어로 포함하는 태그를 선택합니다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| =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안의 값이 특정 값을 단어로 포함하는 태그를 선택합니다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^ =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안의 값이 특정 값으로 시작하는 태그를 선택합니다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$ =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안의 값이 특정 값으로 끝나는 태그를 선택합니다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*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=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값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속성 안의 값이 특정 값을 포함하는 태그를 선택합니다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280712" y="5137021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문자열 속성 </a:t>
            </a:r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01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3.7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선택자와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자손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99" y="1700808"/>
            <a:ext cx="4604637" cy="4464496"/>
          </a:xfrm>
          <a:prstGeom prst="rect">
            <a:avLst/>
          </a:prstGeom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700808"/>
            <a:ext cx="5776954" cy="3173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48870" y="5013176"/>
            <a:ext cx="5319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#header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아래에 위치한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태그에는 빨간색이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#section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아래에 위치하는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주황색이 적용된 사례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44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3.7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선택자와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자손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9" y="1772816"/>
            <a:ext cx="4464496" cy="43288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83206" y="3675623"/>
            <a:ext cx="5737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자손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특정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아래에 있는 자손을 선택할 때 사용하는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#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nav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아래에 있는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태그에는 스타일 이 적용되지 않음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06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3.8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동위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65" y="1700808"/>
            <a:ext cx="4579983" cy="3007750"/>
          </a:xfrm>
          <a:prstGeom prst="rect">
            <a:avLst/>
          </a:prstGeom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749" y="1700808"/>
            <a:ext cx="3849297" cy="300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94455" y="4941168"/>
            <a:ext cx="66030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+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B: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바로 뒤에 위치하는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선택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~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B: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뒤에 위치하는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선택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좌측의 태그에서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태그와 모든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h2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태그는 동위 상태에 위치함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 때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바로 뒤에 위치하는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h2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하나를 선택할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뒤에 위치하는 모든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h2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태그를 선택할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~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선택자를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사용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254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3.9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반응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874892"/>
            <a:ext cx="4594860" cy="36347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659" y="1874892"/>
            <a:ext cx="3169920" cy="22021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02659" y="4678884"/>
            <a:ext cx="4001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:active: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사용자가 마우스로 클릭한 태그를 선택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:hover: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사용자가 마우스를 올린 태그를 선택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3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3.10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상태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2" y="1196752"/>
            <a:ext cx="4734367" cy="3813614"/>
          </a:xfrm>
          <a:prstGeom prst="rect">
            <a:avLst/>
          </a:prstGeom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1196752"/>
            <a:ext cx="4392488" cy="229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3525535"/>
            <a:ext cx="4392488" cy="1484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488488" y="2036047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초기 실행 모습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88488" y="3644900"/>
            <a:ext cx="141897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input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태그를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checked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상태로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변경해서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p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 영역이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서서히 사라진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모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습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067623"/>
              </p:ext>
            </p:extLst>
          </p:nvPr>
        </p:nvGraphicFramePr>
        <p:xfrm>
          <a:off x="1775520" y="5157192"/>
          <a:ext cx="8640960" cy="13494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0360"/>
                <a:gridCol w="5400600"/>
              </a:tblGrid>
              <a:tr h="346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250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:checked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체크 상태의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태그를 선택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</a:tr>
              <a:tr h="250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:focus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초점이 맞추어진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태그를 선택</a:t>
                      </a:r>
                    </a:p>
                  </a:txBody>
                  <a:tcPr marL="7620" marR="7620" marT="7620" marB="0" anchor="ctr"/>
                </a:tc>
              </a:tr>
              <a:tr h="250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:enabled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 가능한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태그를 선택</a:t>
                      </a:r>
                    </a:p>
                  </a:txBody>
                  <a:tcPr marL="7620" marR="7620" marT="7620" marB="0" anchor="ctr"/>
                </a:tc>
              </a:tr>
              <a:tr h="250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:disabled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사용 불가능한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태그를 선택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64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3.11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일반 구조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44" y="1628800"/>
            <a:ext cx="3620801" cy="4182214"/>
          </a:xfrm>
          <a:prstGeom prst="rect">
            <a:avLst/>
          </a:prstGeom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768" y="1628800"/>
            <a:ext cx="5616624" cy="1658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045891"/>
              </p:ext>
            </p:extLst>
          </p:nvPr>
        </p:nvGraphicFramePr>
        <p:xfrm>
          <a:off x="4840760" y="3933056"/>
          <a:ext cx="6696744" cy="18059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76264"/>
                <a:gridCol w="4320480"/>
              </a:tblGrid>
              <a:tr h="481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:first-child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첫 번째에 위치하는 태그를 선택</a:t>
                      </a:r>
                    </a:p>
                  </a:txBody>
                  <a:tcPr marL="7620" marR="7620" marT="7620" marB="0"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:last-child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마지막에 위치하는 태그를 선택</a:t>
                      </a:r>
                    </a:p>
                  </a:txBody>
                  <a:tcPr marL="7620" marR="7620" marT="7620" marB="0"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:nth-child(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수열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앞에서 수열 번째에 태그를 선택</a:t>
                      </a:r>
                    </a:p>
                  </a:txBody>
                  <a:tcPr marL="7620" marR="7620" marT="7620" marB="0"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:nth-last-child(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수열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뒤에서 수열 번째에 태그를 선택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266996" y="3133197"/>
            <a:ext cx="2908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짝수와 홀수를 구분해서 제작한 사례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289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3.11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형태 구조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1412775"/>
            <a:ext cx="3960440" cy="3084176"/>
          </a:xfrm>
          <a:prstGeom prst="rect">
            <a:avLst/>
          </a:prstGeom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3" y="1412776"/>
            <a:ext cx="3163054" cy="30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52184" y="3500991"/>
            <a:ext cx="3512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첫 번째로 등장하는 특정 형태의 태그가 선택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619409"/>
              </p:ext>
            </p:extLst>
          </p:nvPr>
        </p:nvGraphicFramePr>
        <p:xfrm>
          <a:off x="1775520" y="4693092"/>
          <a:ext cx="8640960" cy="18059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66147"/>
                <a:gridCol w="5574813"/>
              </a:tblGrid>
              <a:tr h="481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:first-of-type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첫 번째로 등장하는 특정 태그를 선택</a:t>
                      </a:r>
                    </a:p>
                  </a:txBody>
                  <a:tcPr marL="7620" marR="7620" marT="7620" marB="0"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:last-of-type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마지막으로 등장하는 특정 태그를 선택</a:t>
                      </a:r>
                    </a:p>
                  </a:txBody>
                  <a:tcPr marL="7620" marR="7620" marT="7620" marB="0"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:nth-of-type(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앞에서 수열 번째로 등장하는 특정 태그를 선택</a:t>
                      </a:r>
                    </a:p>
                  </a:txBody>
                  <a:tcPr marL="7620" marR="7620" marT="7620" marB="0"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:nth-last-of-type(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형제 관계 중에서 뒤에서 수열 번째로 등장하는 특정 태그를 선택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81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	CSS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선택자란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1622" y="1967443"/>
            <a:ext cx="886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블록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749" y="1611387"/>
            <a:ext cx="4836829" cy="101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749" y="3356992"/>
            <a:ext cx="3037251" cy="28571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72043" y="4631667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스타일시트 사용 방법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019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3.12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시작 문자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647437"/>
            <a:ext cx="4824536" cy="2684899"/>
          </a:xfrm>
          <a:prstGeom prst="rect">
            <a:avLst/>
          </a:prstGeom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1647438"/>
            <a:ext cx="5832648" cy="3215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74033" y="4863358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첫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번째 글자가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배 큰 글자로 출력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첫 번째 줄은 빨간색으로 출력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137396"/>
              </p:ext>
            </p:extLst>
          </p:nvPr>
        </p:nvGraphicFramePr>
        <p:xfrm>
          <a:off x="695399" y="4437112"/>
          <a:ext cx="4824536" cy="11435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5918"/>
                <a:gridCol w="2838618"/>
              </a:tblGrid>
              <a:tr h="481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::first-letter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첫 번째 글자를 선택</a:t>
                      </a:r>
                    </a:p>
                  </a:txBody>
                  <a:tcPr marL="7620" marR="7620" marT="7620" marB="0"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::first-line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첫 번째 줄을 선택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03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3.12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전후 문자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713381"/>
            <a:ext cx="4896544" cy="2782880"/>
          </a:xfrm>
          <a:prstGeom prst="rect">
            <a:avLst/>
          </a:prstGeom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1713381"/>
            <a:ext cx="5256584" cy="289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704074"/>
              </p:ext>
            </p:extLst>
          </p:nvPr>
        </p:nvGraphicFramePr>
        <p:xfrm>
          <a:off x="1055440" y="4638157"/>
          <a:ext cx="4824536" cy="11093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6184"/>
                <a:gridCol w="3168352"/>
              </a:tblGrid>
              <a:tr h="447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형태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::after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태그 뒤에 위치하는 공간을 선택</a:t>
                      </a:r>
                    </a:p>
                  </a:txBody>
                  <a:tcPr marL="7620" marR="7620" marT="7620" marB="0" anchor="ctr"/>
                </a:tc>
              </a:tr>
              <a:tr h="331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::before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태그 앞에 위치하는 공간을 선택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477777" y="4561383"/>
            <a:ext cx="4204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전후 문자 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선택자에는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content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사용할 수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있음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39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3.12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반응 문자 </a:t>
            </a:r>
            <a:r>
              <a:rPr lang="ko-KR" altLang="en-US" sz="2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49" y="2000250"/>
            <a:ext cx="5184968" cy="8770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49" y="2750335"/>
            <a:ext cx="5184968" cy="1789130"/>
          </a:xfrm>
          <a:prstGeom prst="rect">
            <a:avLst/>
          </a:prstGeom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2000250"/>
            <a:ext cx="6118969" cy="2796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9376" y="1133109"/>
            <a:ext cx="5811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사용자가 문자와 반응해서 생기는 영역을 선택하는 </a:t>
            </a:r>
            <a:r>
              <a:rPr lang="ko-KR" altLang="en-US" sz="1600" dirty="0" err="1">
                <a:latin typeface="나눔고딕" pitchFamily="50" charset="-127"/>
                <a:ea typeface="나눔고딕" pitchFamily="50" charset="-127"/>
              </a:rPr>
              <a:t>선택자</a:t>
            </a:r>
            <a:endParaRPr lang="ko-KR" altLang="en-US" sz="16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::selection: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사용자가 드래그한 글자를 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선택함</a:t>
            </a:r>
            <a:endParaRPr lang="ko-KR" altLang="en-US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87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링크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반응 문자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484784"/>
            <a:ext cx="5256584" cy="26674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4090261"/>
            <a:ext cx="5256584" cy="682858"/>
          </a:xfrm>
          <a:prstGeom prst="rect">
            <a:avLst/>
          </a:prstGeom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484784"/>
            <a:ext cx="5695181" cy="3469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5400" y="5099344"/>
            <a:ext cx="76338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한 번 이상 다녀온 링크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홈페이지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를 선택할 수 있는 </a:t>
            </a:r>
            <a:r>
              <a:rPr lang="ko-KR" altLang="en-US" sz="1600" dirty="0" err="1">
                <a:latin typeface="나눔고딕" pitchFamily="50" charset="-127"/>
                <a:ea typeface="나눔고딕" pitchFamily="50" charset="-127"/>
              </a:rPr>
              <a:t>선택자</a:t>
            </a:r>
            <a:endParaRPr lang="ko-KR" altLang="en-US" sz="16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:link: </a:t>
            </a:r>
            <a:r>
              <a:rPr lang="en-US" altLang="ko-KR" sz="1600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속성을 가지고 있는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태그를 선택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:visited: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방문했던 링크를 가지고 있는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태그를 선택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첫 번째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태그는 </a:t>
            </a:r>
            <a:r>
              <a:rPr lang="en-US" altLang="ko-KR" sz="1600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속성을 적용하지 않았으므로 스타일이 적용되지 않음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두 번째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a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태그부터는 </a:t>
            </a:r>
            <a:r>
              <a:rPr lang="en-US" altLang="ko-KR" sz="1600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속성이 적용되어 있으므로 </a:t>
            </a:r>
            <a:r>
              <a:rPr lang="en-US" altLang="ko-KR" sz="1600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속성을 뒤에 출력함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30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부정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628800"/>
            <a:ext cx="5256584" cy="3319198"/>
          </a:xfrm>
          <a:prstGeom prst="rect">
            <a:avLst/>
          </a:prstGeom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1628800"/>
            <a:ext cx="6961609" cy="160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5400" y="5389737"/>
            <a:ext cx="86517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지금까지 배운 </a:t>
            </a:r>
            <a:r>
              <a:rPr lang="ko-KR" altLang="en-US" sz="1600" dirty="0" err="1">
                <a:latin typeface="나눔고딕" pitchFamily="50" charset="-127"/>
                <a:ea typeface="나눔고딕" pitchFamily="50" charset="-127"/>
              </a:rPr>
              <a:t>선택자를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모두 반대로 적용할 수 있게 만드는 </a:t>
            </a:r>
            <a:r>
              <a:rPr lang="ko-KR" altLang="en-US" sz="1600" dirty="0" err="1">
                <a:latin typeface="나눔고딕" pitchFamily="50" charset="-127"/>
                <a:ea typeface="나눔고딕" pitchFamily="50" charset="-127"/>
              </a:rPr>
              <a:t>선택자</a:t>
            </a:r>
            <a:endParaRPr lang="ko-KR" altLang="en-US" sz="16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:not(</a:t>
            </a:r>
            <a:r>
              <a:rPr lang="ko-KR" altLang="en-US" sz="1600" dirty="0" err="1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): </a:t>
            </a:r>
            <a:r>
              <a:rPr lang="ko-KR" altLang="en-US" sz="1600" dirty="0" err="1">
                <a:latin typeface="나눔고딕" pitchFamily="50" charset="-127"/>
                <a:ea typeface="나눔고딕" pitchFamily="50" charset="-127"/>
              </a:rPr>
              <a:t>선택자를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반대로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input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태그 중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type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속성값이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password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인 태그가 아닌 모든 태그가 선택되어 색상이 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8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	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종류 개요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687665"/>
              </p:ext>
            </p:extLst>
          </p:nvPr>
        </p:nvGraphicFramePr>
        <p:xfrm>
          <a:off x="1239333" y="1374416"/>
          <a:ext cx="9713334" cy="41426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8682"/>
                <a:gridCol w="4152285"/>
                <a:gridCol w="3312367"/>
              </a:tblGrid>
              <a:tr h="398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종류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형태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예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 선택자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h1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선택자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#header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.item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후손 선택자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 선택자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header h1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자손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header &gt; h1</a:t>
                      </a:r>
                    </a:p>
                  </a:txBody>
                  <a:tcPr marL="7620" marR="7620" marT="7620" marB="0" anchor="ctr"/>
                </a:tc>
              </a:tr>
              <a:tr h="31202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[type = text]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~=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div [data-role ~ = row]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|=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div [data-role| = row]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^=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div [data-role^ = row]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$=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div [data-role$ = 9]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속성*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div [data-role*= row]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68461" y="6063117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18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	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종류 개요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392892"/>
              </p:ext>
            </p:extLst>
          </p:nvPr>
        </p:nvGraphicFramePr>
        <p:xfrm>
          <a:off x="1239333" y="1374416"/>
          <a:ext cx="9713334" cy="422894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8682"/>
                <a:gridCol w="4152285"/>
                <a:gridCol w="3312367"/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종류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형태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예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</a:tr>
              <a:tr h="3120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동위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h1 + div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h1 ~ div</a:t>
                      </a:r>
                    </a:p>
                  </a:txBody>
                  <a:tcPr marL="7620" marR="7620" marT="7620" marB="0" anchor="ctr"/>
                </a:tc>
              </a:tr>
              <a:tr h="312021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first-child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li:first-child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last-child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li:last-child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nth-child(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li:nth-child(2n+1)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nth-last-child(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li:nth-last-child(2n+1)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first-of-type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h1:first-of-type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last-of-type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h1:last-of-type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nth-of-type(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h1:nth-of-type(2n+1)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nth-last-of-type(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h1:nth-last-of-type(2n+1)</a:t>
                      </a:r>
                    </a:p>
                  </a:txBody>
                  <a:tcPr marL="7620" marR="7620" marT="7620" marB="0" anchor="ctr"/>
                </a:tc>
              </a:tr>
              <a:tr h="3120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반응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active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div:active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hover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div:hover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68461" y="6063117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590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	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종류 개요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775686"/>
              </p:ext>
            </p:extLst>
          </p:nvPr>
        </p:nvGraphicFramePr>
        <p:xfrm>
          <a:off x="1239333" y="1374416"/>
          <a:ext cx="9713334" cy="422894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8682"/>
                <a:gridCol w="4152285"/>
                <a:gridCol w="3312367"/>
              </a:tblGrid>
              <a:tr h="484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종류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 예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1202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상태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:checked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input:checked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:focus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input:focus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:enabled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input:enabled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:disabled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input:disabled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</a:tr>
              <a:tr h="3120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링크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:link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a:link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:visited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a:visited</a:t>
                      </a:r>
                    </a:p>
                  </a:txBody>
                  <a:tcPr marL="7620" marR="7620" marT="7620" marB="0" anchor="ctr"/>
                </a:tc>
              </a:tr>
              <a:tr h="31202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문자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::first-letter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p::first-letter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::first-line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p::first-line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::after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p::after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::before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p::before</a:t>
                      </a:r>
                    </a:p>
                  </a:txBody>
                  <a:tcPr marL="7620" marR="7620" marT="7620" marB="0" anchor="ctr"/>
                </a:tc>
              </a:tr>
              <a:tr h="31202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::selection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p::selection</a:t>
                      </a:r>
                    </a:p>
                  </a:txBody>
                  <a:tcPr marL="7620" marR="7620" marT="7620" marB="0" anchor="ctr"/>
                </a:tc>
              </a:tr>
              <a:tr h="31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부정 </a:t>
                      </a: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:not(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li:not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(.item)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467454" y="6063117"/>
            <a:ext cx="7257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모두 암기를 할 필요는 없으며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W3C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의 공식 문서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(http://www.w3.org/TR/CSS/)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를 참고할 것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590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3.3	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484784"/>
            <a:ext cx="4762500" cy="2682240"/>
          </a:xfrm>
          <a:prstGeom prst="rect">
            <a:avLst/>
          </a:prstGeom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914" y="1484784"/>
            <a:ext cx="6048672" cy="2561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59564" y="4869160"/>
            <a:ext cx="6272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전체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(*): HTML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페이지 내부의 모든 태그를 선택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전체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(*)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를 사용해 모든 태그의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color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red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키워드를 적용한 사례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82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태그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412776"/>
            <a:ext cx="4762500" cy="3020786"/>
          </a:xfrm>
          <a:prstGeom prst="rect">
            <a:avLst/>
          </a:prstGeom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412776"/>
            <a:ext cx="5760640" cy="2734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69131" y="4869160"/>
            <a:ext cx="5453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태그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특정한 태그를 선택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h1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태그에 빨간색 태그 적용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/ p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태그에 파란색 태그를 적용한 사례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13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3.5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선택자와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30" y="1376196"/>
            <a:ext cx="5235155" cy="23873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6196"/>
            <a:ext cx="5235154" cy="5355584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5866742" y="2101816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30" y="4268164"/>
            <a:ext cx="5031412" cy="1564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233582" y="5776718"/>
            <a:ext cx="2234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코드 실행 시 레이아웃 구성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98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3.5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선택자와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</a:t>
            </a:r>
            <a:r>
              <a:rPr lang="ko-KR" altLang="en-US" sz="2200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선택자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628800"/>
            <a:ext cx="5027044" cy="3088333"/>
          </a:xfrm>
          <a:prstGeom prst="rect">
            <a:avLst/>
          </a:prstGeom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628800"/>
            <a:ext cx="6264696" cy="229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22594" y="4869160"/>
            <a:ext cx="4746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클래스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선택자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특정한 클래스를 가지고 있는 태그를 선택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li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태그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개에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class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속성을 사용한 사례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56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23761</TotalTime>
  <Words>1019</Words>
  <Application>Microsoft Office PowerPoint</Application>
  <PresentationFormat>사용자 지정</PresentationFormat>
  <Paragraphs>252</Paragraphs>
  <Slides>24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테마</vt:lpstr>
      <vt:lpstr>CSS3 선택자 기본</vt:lpstr>
      <vt:lpstr>3.1 CSS 선택자란?</vt:lpstr>
      <vt:lpstr>3.2 선택자 종류 개요</vt:lpstr>
      <vt:lpstr>3.2 선택자 종류 개요</vt:lpstr>
      <vt:lpstr>3.2 선택자 종류 개요</vt:lpstr>
      <vt:lpstr>3.3 전체 선택자</vt:lpstr>
      <vt:lpstr>3.4  태그 선택자</vt:lpstr>
      <vt:lpstr>3.5  아이디 선택자와 클래스 선택자 / 아이디 선택자</vt:lpstr>
      <vt:lpstr>3.5  아이디 선택자와 클래스 선택자 / 클래스 선택자</vt:lpstr>
      <vt:lpstr>3.6 속성 선택자 / 기본 속성 선택자</vt:lpstr>
      <vt:lpstr>3.6 속성 선택자 / 문자열 속성 선택자</vt:lpstr>
      <vt:lpstr>3.6 속성 선택자 / 문자열 속성 선택자</vt:lpstr>
      <vt:lpstr>3.7 후손 선택자와 자손 선택자 / 후손 선택자</vt:lpstr>
      <vt:lpstr>3.7 후손 선택자와 자손 선택자 / 자손 선택자</vt:lpstr>
      <vt:lpstr>3.8 동위 선택자 / 자손 선택자</vt:lpstr>
      <vt:lpstr>3.9 반응 선택자</vt:lpstr>
      <vt:lpstr>3.10 상태 선택자</vt:lpstr>
      <vt:lpstr>3.11 구조 선택자 / 일반 구조 선택자</vt:lpstr>
      <vt:lpstr>3.11 구조 선택자 / 형태 구조 선택자</vt:lpstr>
      <vt:lpstr>3.12 문자 선택자 / 시작 문자 선택자</vt:lpstr>
      <vt:lpstr>3.12 문자 선택자 / 전후 문자 선택자</vt:lpstr>
      <vt:lpstr>3.12 문자 선택자 / 반응 문자 선택자</vt:lpstr>
      <vt:lpstr>3.13  링크 선택자 / 반응 문자 선택자</vt:lpstr>
      <vt:lpstr>3.14  부정 선택자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kosta</cp:lastModifiedBy>
  <cp:revision>1511</cp:revision>
  <dcterms:created xsi:type="dcterms:W3CDTF">2012-11-28T05:21:39Z</dcterms:created>
  <dcterms:modified xsi:type="dcterms:W3CDTF">2020-09-15T01:43:26Z</dcterms:modified>
</cp:coreProperties>
</file>